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86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565-AB4F-4D66-9A5E-4AD40F1F3753}" type="datetimeFigureOut">
              <a:rPr lang="nl-NL" smtClean="0"/>
              <a:t>04-11-2014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0374-CD84-4C64-A485-F08027C1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277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565-AB4F-4D66-9A5E-4AD40F1F3753}" type="datetimeFigureOut">
              <a:rPr lang="nl-NL" smtClean="0"/>
              <a:t>04-11-2014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0374-CD84-4C64-A485-F08027C1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437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565-AB4F-4D66-9A5E-4AD40F1F3753}" type="datetimeFigureOut">
              <a:rPr lang="nl-NL" smtClean="0"/>
              <a:t>04-11-2014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0374-CD84-4C64-A485-F08027C1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04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565-AB4F-4D66-9A5E-4AD40F1F3753}" type="datetimeFigureOut">
              <a:rPr lang="nl-NL" smtClean="0"/>
              <a:t>04-11-2014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0374-CD84-4C64-A485-F08027C1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458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565-AB4F-4D66-9A5E-4AD40F1F3753}" type="datetimeFigureOut">
              <a:rPr lang="nl-NL" smtClean="0"/>
              <a:t>04-11-2014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0374-CD84-4C64-A485-F08027C1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921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565-AB4F-4D66-9A5E-4AD40F1F3753}" type="datetimeFigureOut">
              <a:rPr lang="nl-NL" smtClean="0"/>
              <a:t>04-11-2014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0374-CD84-4C64-A485-F08027C1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565-AB4F-4D66-9A5E-4AD40F1F3753}" type="datetimeFigureOut">
              <a:rPr lang="nl-NL" smtClean="0"/>
              <a:t>04-11-2014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0374-CD84-4C64-A485-F08027C1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08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565-AB4F-4D66-9A5E-4AD40F1F3753}" type="datetimeFigureOut">
              <a:rPr lang="nl-NL" smtClean="0"/>
              <a:t>04-11-2014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0374-CD84-4C64-A485-F08027C1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962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565-AB4F-4D66-9A5E-4AD40F1F3753}" type="datetimeFigureOut">
              <a:rPr lang="nl-NL" smtClean="0"/>
              <a:t>04-11-2014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0374-CD84-4C64-A485-F08027C1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191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565-AB4F-4D66-9A5E-4AD40F1F3753}" type="datetimeFigureOut">
              <a:rPr lang="nl-NL" smtClean="0"/>
              <a:t>04-11-2014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0374-CD84-4C64-A485-F08027C1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7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565-AB4F-4D66-9A5E-4AD40F1F3753}" type="datetimeFigureOut">
              <a:rPr lang="nl-NL" smtClean="0"/>
              <a:t>04-11-2014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60374-CD84-4C64-A485-F08027C1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398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51565-AB4F-4D66-9A5E-4AD40F1F3753}" type="datetimeFigureOut">
              <a:rPr lang="nl-NL" smtClean="0"/>
              <a:t>04-11-2014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60374-CD84-4C64-A485-F08027C1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794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438341"/>
              </p:ext>
            </p:extLst>
          </p:nvPr>
        </p:nvGraphicFramePr>
        <p:xfrm>
          <a:off x="1687087" y="1317168"/>
          <a:ext cx="9384293" cy="5382384"/>
        </p:xfrm>
        <a:graphic>
          <a:graphicData uri="http://schemas.openxmlformats.org/drawingml/2006/table">
            <a:tbl>
              <a:tblPr firstCol="1" lastRow="1" bandRow="1">
                <a:tableStyleId>{5C22544A-7EE6-4342-B048-85BDC9FD1C3A}</a:tableStyleId>
              </a:tblPr>
              <a:tblGrid>
                <a:gridCol w="1373453"/>
                <a:gridCol w="2670280"/>
                <a:gridCol w="2670280"/>
                <a:gridCol w="2670280"/>
              </a:tblGrid>
              <a:tr h="615648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nl-NL" baseline="0" dirty="0" smtClean="0">
                          <a:solidFill>
                            <a:schemeClr val="tx1"/>
                          </a:solidFill>
                        </a:rPr>
                        <a:t> 8000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20/24%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25 %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25 %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15648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7000 - 8000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20 %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15648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6000 - 7000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20 %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15648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4000 - 6000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15 %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615648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3000 - 4000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15 %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15648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1000 - 3000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10</a:t>
                      </a:r>
                      <a:r>
                        <a:rPr lang="nl-NL" b="1" baseline="0" dirty="0" smtClean="0"/>
                        <a:t>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15648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500 - 1000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 smtClean="0"/>
                        <a:t>0 %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15648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0 - 500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 smtClean="0"/>
                        <a:t>0 %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 smtClean="0"/>
                        <a:t>0 %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46315">
                <a:tc>
                  <a:txBody>
                    <a:bodyPr/>
                    <a:lstStyle/>
                    <a:p>
                      <a:pPr algn="r"/>
                      <a:endParaRPr lang="nl-N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1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1" dirty="0" smtClean="0">
                          <a:solidFill>
                            <a:schemeClr val="tx1"/>
                          </a:solidFill>
                        </a:rPr>
                        <a:t>2001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1" dirty="0" smtClean="0">
                          <a:solidFill>
                            <a:schemeClr val="tx1"/>
                          </a:solidFill>
                        </a:rPr>
                        <a:t>2002 -</a:t>
                      </a:r>
                      <a:r>
                        <a:rPr lang="nl-NL" sz="2400" b="1" baseline="0" dirty="0" smtClean="0">
                          <a:solidFill>
                            <a:schemeClr val="tx1"/>
                          </a:solidFill>
                        </a:rPr>
                        <a:t> 2003</a:t>
                      </a:r>
                      <a:endParaRPr lang="nl-NL" sz="2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3471334" y="144991"/>
            <a:ext cx="8271933" cy="1325563"/>
          </a:xfrm>
        </p:spPr>
        <p:txBody>
          <a:bodyPr/>
          <a:lstStyle/>
          <a:p>
            <a:r>
              <a:rPr lang="nl-NL" dirty="0" smtClean="0"/>
              <a:t>Bijtelling 2000 - 2003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 rot="16200000">
            <a:off x="-608367" y="3318936"/>
            <a:ext cx="36578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Aantal privé kilometers</a:t>
            </a:r>
            <a:endParaRPr lang="nl-NL" sz="2800" b="1" dirty="0"/>
          </a:p>
        </p:txBody>
      </p:sp>
    </p:spTree>
    <p:extLst>
      <p:ext uri="{BB962C8B-B14F-4D97-AF65-F5344CB8AC3E}">
        <p14:creationId xmlns:p14="http://schemas.microsoft.com/office/powerpoint/2010/main" val="41772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3742268" y="-261409"/>
            <a:ext cx="8271933" cy="1325563"/>
          </a:xfrm>
        </p:spPr>
        <p:txBody>
          <a:bodyPr/>
          <a:lstStyle/>
          <a:p>
            <a:r>
              <a:rPr lang="nl-NL" dirty="0" smtClean="0"/>
              <a:t>Bijtelling 2008 - 2016</a:t>
            </a: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738832"/>
              </p:ext>
            </p:extLst>
          </p:nvPr>
        </p:nvGraphicFramePr>
        <p:xfrm>
          <a:off x="1710267" y="979488"/>
          <a:ext cx="9313339" cy="3532010"/>
        </p:xfrm>
        <a:graphic>
          <a:graphicData uri="http://schemas.openxmlformats.org/drawingml/2006/table">
            <a:tbl>
              <a:tblPr firstCol="1" lastRow="1" bandRow="1">
                <a:tableStyleId>{5C22544A-7EE6-4342-B048-85BDC9FD1C3A}</a:tableStyleId>
              </a:tblPr>
              <a:tblGrid>
                <a:gridCol w="1330477"/>
                <a:gridCol w="1330477"/>
                <a:gridCol w="1330477"/>
                <a:gridCol w="1330477"/>
                <a:gridCol w="1330477"/>
                <a:gridCol w="1330477"/>
                <a:gridCol w="1330477"/>
              </a:tblGrid>
              <a:tr h="523522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2008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0 %</a:t>
                      </a:r>
                      <a:endParaRPr lang="nl-N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14 %</a:t>
                      </a:r>
                      <a:endParaRPr lang="nl-NL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25 %</a:t>
                      </a:r>
                      <a:endParaRPr lang="nl-NL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3522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2009 -</a:t>
                      </a:r>
                      <a:r>
                        <a:rPr lang="nl-NL" baseline="0" dirty="0" smtClean="0">
                          <a:solidFill>
                            <a:schemeClr val="tx1"/>
                          </a:solidFill>
                        </a:rPr>
                        <a:t> 2011</a:t>
                      </a:r>
                      <a:endParaRPr lang="nl-NL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0 %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14 %</a:t>
                      </a:r>
                      <a:endParaRPr lang="nl-NL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20 %</a:t>
                      </a:r>
                      <a:endParaRPr lang="nl-NL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25 %</a:t>
                      </a:r>
                      <a:endParaRPr lang="nl-NL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3522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r>
                        <a:rPr lang="nl-NL" baseline="0" dirty="0" smtClean="0">
                          <a:solidFill>
                            <a:schemeClr val="tx1"/>
                          </a:solidFill>
                        </a:rPr>
                        <a:t> - 2013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0 %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0 %</a:t>
                      </a:r>
                      <a:endParaRPr lang="nl-NL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14 %</a:t>
                      </a:r>
                      <a:endParaRPr lang="nl-NL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20 %</a:t>
                      </a:r>
                      <a:endParaRPr lang="nl-NL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25</a:t>
                      </a:r>
                      <a:r>
                        <a:rPr lang="nl-NL" baseline="0" dirty="0" smtClean="0"/>
                        <a:t> %</a:t>
                      </a:r>
                      <a:endParaRPr lang="nl-NL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3522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2014 - 2015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0 %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4 %</a:t>
                      </a:r>
                      <a:endParaRPr lang="nl-NL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7 %</a:t>
                      </a:r>
                      <a:endParaRPr lang="nl-NL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14 %</a:t>
                      </a:r>
                      <a:endParaRPr lang="nl-NL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20 %</a:t>
                      </a:r>
                      <a:endParaRPr lang="nl-NL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25</a:t>
                      </a:r>
                      <a:r>
                        <a:rPr lang="nl-NL" baseline="0" dirty="0" smtClean="0"/>
                        <a:t> %</a:t>
                      </a:r>
                      <a:endParaRPr lang="nl-NL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3522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2016 v2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0 %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4 %</a:t>
                      </a:r>
                      <a:endParaRPr lang="nl-NL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15 %</a:t>
                      </a:r>
                      <a:endParaRPr lang="nl-NL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21 %</a:t>
                      </a:r>
                      <a:endParaRPr lang="nl-NL" dirty="0" smtClean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 smtClean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25 %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3522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&lt; 500 km privé kilometers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Nul emissie auto’s</a:t>
                      </a:r>
                      <a:endParaRPr lang="nl-NL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Lage emissie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Zeer zuinig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Zuinig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Overige</a:t>
                      </a:r>
                      <a:r>
                        <a:rPr lang="nl-NL" baseline="0" dirty="0" smtClean="0">
                          <a:solidFill>
                            <a:schemeClr val="tx1"/>
                          </a:solidFill>
                        </a:rPr>
                        <a:t> auto’s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22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106078"/>
              </p:ext>
            </p:extLst>
          </p:nvPr>
        </p:nvGraphicFramePr>
        <p:xfrm>
          <a:off x="1687087" y="1317168"/>
          <a:ext cx="6747728" cy="4766736"/>
        </p:xfrm>
        <a:graphic>
          <a:graphicData uri="http://schemas.openxmlformats.org/drawingml/2006/table">
            <a:tbl>
              <a:tblPr firstCol="1" lastRow="1" bandRow="1">
                <a:tableStyleId>{5C22544A-7EE6-4342-B048-85BDC9FD1C3A}</a:tableStyleId>
              </a:tblPr>
              <a:tblGrid>
                <a:gridCol w="982640"/>
                <a:gridCol w="1871100"/>
                <a:gridCol w="116840"/>
                <a:gridCol w="1839190"/>
                <a:gridCol w="1937958"/>
              </a:tblGrid>
              <a:tr h="1846944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&gt; 5000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15 %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20 %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25 %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846944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500 - 5000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10 %</a:t>
                      </a:r>
                      <a:endParaRPr lang="nl-NL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15 %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20 %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15648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0 - 500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 smtClean="0"/>
                        <a:t>0 %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46315">
                <a:tc>
                  <a:txBody>
                    <a:bodyPr/>
                    <a:lstStyle/>
                    <a:p>
                      <a:pPr algn="r"/>
                      <a:endParaRPr lang="nl-NL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1" dirty="0" smtClean="0">
                          <a:solidFill>
                            <a:schemeClr val="tx1"/>
                          </a:solidFill>
                        </a:rPr>
                        <a:t>0 - 50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1" dirty="0" smtClean="0">
                          <a:solidFill>
                            <a:schemeClr val="tx1"/>
                          </a:solidFill>
                        </a:rPr>
                        <a:t>50  - 100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1" dirty="0" smtClean="0">
                          <a:solidFill>
                            <a:schemeClr val="tx1"/>
                          </a:solidFill>
                        </a:rPr>
                        <a:t>&gt;= 100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361980" y="0"/>
            <a:ext cx="8271933" cy="1325563"/>
          </a:xfrm>
        </p:spPr>
        <p:txBody>
          <a:bodyPr/>
          <a:lstStyle/>
          <a:p>
            <a:pPr algn="ctr"/>
            <a:r>
              <a:rPr lang="nl-NL" dirty="0" smtClean="0"/>
              <a:t>Bijtellingsplan Kenteken.TV</a:t>
            </a:r>
            <a:br>
              <a:rPr lang="nl-NL" dirty="0" smtClean="0"/>
            </a:br>
            <a:r>
              <a:rPr lang="nl-NL" dirty="0" smtClean="0"/>
              <a:t>variant A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 rot="16200000">
            <a:off x="-466950" y="3215028"/>
            <a:ext cx="36578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Aantal privé kilometers</a:t>
            </a:r>
            <a:endParaRPr lang="nl-NL" sz="2800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3663437" y="6149450"/>
            <a:ext cx="3669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CO2-uitstoot (in gr/km)</a:t>
            </a:r>
            <a:endParaRPr lang="nl-NL" sz="2800" b="1" dirty="0"/>
          </a:p>
        </p:txBody>
      </p:sp>
    </p:spTree>
    <p:extLst>
      <p:ext uri="{BB962C8B-B14F-4D97-AF65-F5344CB8AC3E}">
        <p14:creationId xmlns:p14="http://schemas.microsoft.com/office/powerpoint/2010/main" val="1267744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438801"/>
              </p:ext>
            </p:extLst>
          </p:nvPr>
        </p:nvGraphicFramePr>
        <p:xfrm>
          <a:off x="1687087" y="1317168"/>
          <a:ext cx="6747728" cy="4766736"/>
        </p:xfrm>
        <a:graphic>
          <a:graphicData uri="http://schemas.openxmlformats.org/drawingml/2006/table">
            <a:tbl>
              <a:tblPr firstCol="1" lastRow="1" bandRow="1">
                <a:tableStyleId>{5C22544A-7EE6-4342-B048-85BDC9FD1C3A}</a:tableStyleId>
              </a:tblPr>
              <a:tblGrid>
                <a:gridCol w="982640"/>
                <a:gridCol w="1871100"/>
                <a:gridCol w="116840"/>
                <a:gridCol w="1839190"/>
                <a:gridCol w="1937958"/>
              </a:tblGrid>
              <a:tr h="1846944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&gt; 5000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10 %</a:t>
                      </a:r>
                      <a:endParaRPr lang="nl-NL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20 %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25 %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846944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500 - 5000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15 %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b="1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20 %</a:t>
                      </a:r>
                      <a:endParaRPr lang="nl-NL" b="1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15648"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0 - 500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 smtClean="0"/>
                        <a:t>0 %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46315">
                <a:tc>
                  <a:txBody>
                    <a:bodyPr/>
                    <a:lstStyle/>
                    <a:p>
                      <a:pPr algn="r"/>
                      <a:endParaRPr lang="nl-NL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1" dirty="0" smtClean="0">
                          <a:solidFill>
                            <a:schemeClr val="tx1"/>
                          </a:solidFill>
                        </a:rPr>
                        <a:t>1  - 100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1" dirty="0" smtClean="0">
                          <a:solidFill>
                            <a:schemeClr val="tx1"/>
                          </a:solidFill>
                        </a:rPr>
                        <a:t>&gt;= 100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361980" y="0"/>
            <a:ext cx="8271933" cy="1325563"/>
          </a:xfrm>
        </p:spPr>
        <p:txBody>
          <a:bodyPr/>
          <a:lstStyle/>
          <a:p>
            <a:pPr algn="ctr"/>
            <a:r>
              <a:rPr lang="nl-NL" dirty="0" smtClean="0"/>
              <a:t>Bijtellingsplan Kenteken.TV</a:t>
            </a:r>
            <a:br>
              <a:rPr lang="nl-NL" dirty="0" smtClean="0"/>
            </a:br>
            <a:r>
              <a:rPr lang="nl-NL" dirty="0" smtClean="0"/>
              <a:t>variant B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 rot="16200000">
            <a:off x="-466950" y="3215028"/>
            <a:ext cx="36578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Aantal privé kilometers</a:t>
            </a:r>
            <a:endParaRPr lang="nl-NL" sz="2800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3663437" y="6149450"/>
            <a:ext cx="3669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CO2-uitstoot (in gr/km)</a:t>
            </a:r>
            <a:endParaRPr lang="nl-NL" sz="2800" b="1" dirty="0"/>
          </a:p>
        </p:txBody>
      </p:sp>
    </p:spTree>
    <p:extLst>
      <p:ext uri="{BB962C8B-B14F-4D97-AF65-F5344CB8AC3E}">
        <p14:creationId xmlns:p14="http://schemas.microsoft.com/office/powerpoint/2010/main" val="22401061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210</Words>
  <Application>Microsoft Office PowerPoint</Application>
  <PresentationFormat>Breedbeeld</PresentationFormat>
  <Paragraphs>90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Bijtelling 2000 - 2003</vt:lpstr>
      <vt:lpstr>Bijtelling 2008 - 2016</vt:lpstr>
      <vt:lpstr>Bijtellingsplan Kenteken.TV variant A</vt:lpstr>
      <vt:lpstr>Bijtellingsplan Kenteken.TV variant B</vt:lpstr>
    </vt:vector>
  </TitlesOfParts>
  <Company>VWE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Bijtelling 2000</dc:title>
  <dc:creator>Jasper Verweij</dc:creator>
  <cp:lastModifiedBy>Jasper Verweij</cp:lastModifiedBy>
  <cp:revision>18</cp:revision>
  <dcterms:created xsi:type="dcterms:W3CDTF">2014-10-29T19:47:29Z</dcterms:created>
  <dcterms:modified xsi:type="dcterms:W3CDTF">2014-11-04T07:52:54Z</dcterms:modified>
</cp:coreProperties>
</file>