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8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77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37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04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58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21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08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62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91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7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98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1565-AB4F-4D66-9A5E-4AD40F1F3753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94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438341"/>
              </p:ext>
            </p:extLst>
          </p:nvPr>
        </p:nvGraphicFramePr>
        <p:xfrm>
          <a:off x="1687087" y="1317168"/>
          <a:ext cx="9384293" cy="5382384"/>
        </p:xfrm>
        <a:graphic>
          <a:graphicData uri="http://schemas.openxmlformats.org/drawingml/2006/table">
            <a:tbl>
              <a:tblPr firstCol="1" lastRow="1" bandRow="1">
                <a:tableStyleId>{5C22544A-7EE6-4342-B048-85BDC9FD1C3A}</a:tableStyleId>
              </a:tblPr>
              <a:tblGrid>
                <a:gridCol w="1373453"/>
                <a:gridCol w="2670280"/>
                <a:gridCol w="2670280"/>
                <a:gridCol w="2670280"/>
              </a:tblGrid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8000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20/24%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7000 - 8000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6000 - 7000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4000 - 6000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3000 - 4000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1000 - 3000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10</a:t>
                      </a:r>
                      <a:r>
                        <a:rPr lang="nl-NL" b="1" baseline="0" dirty="0" smtClean="0"/>
                        <a:t>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500 - 1000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0 - 500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6315">
                <a:tc>
                  <a:txBody>
                    <a:bodyPr/>
                    <a:lstStyle/>
                    <a:p>
                      <a:pPr algn="r"/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2001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2002 -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</a:rPr>
                        <a:t> 2003</a:t>
                      </a:r>
                      <a:endParaRPr lang="nl-N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471334" y="144991"/>
            <a:ext cx="8271933" cy="1325563"/>
          </a:xfrm>
        </p:spPr>
        <p:txBody>
          <a:bodyPr/>
          <a:lstStyle/>
          <a:p>
            <a:r>
              <a:rPr lang="nl-NL" dirty="0" smtClean="0"/>
              <a:t>Bijtelling 2000 - 2003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 rot="16200000">
            <a:off x="-608367" y="3318936"/>
            <a:ext cx="3657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Aantal privé kilometers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41772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742268" y="-261409"/>
            <a:ext cx="8271933" cy="1325563"/>
          </a:xfrm>
        </p:spPr>
        <p:txBody>
          <a:bodyPr/>
          <a:lstStyle/>
          <a:p>
            <a:r>
              <a:rPr lang="nl-NL" dirty="0" smtClean="0"/>
              <a:t>Bijtelling 2008 - 2016</a:t>
            </a: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009334"/>
              </p:ext>
            </p:extLst>
          </p:nvPr>
        </p:nvGraphicFramePr>
        <p:xfrm>
          <a:off x="1710267" y="979488"/>
          <a:ext cx="9313339" cy="3532010"/>
        </p:xfrm>
        <a:graphic>
          <a:graphicData uri="http://schemas.openxmlformats.org/drawingml/2006/table">
            <a:tbl>
              <a:tblPr firstCol="1" lastRow="1" bandRow="1">
                <a:tableStyleId>{5C22544A-7EE6-4342-B048-85BDC9FD1C3A}</a:tableStyleId>
              </a:tblPr>
              <a:tblGrid>
                <a:gridCol w="1330477"/>
                <a:gridCol w="1330477"/>
                <a:gridCol w="1330477"/>
                <a:gridCol w="1330477"/>
                <a:gridCol w="1330477"/>
                <a:gridCol w="1330477"/>
                <a:gridCol w="1330477"/>
              </a:tblGrid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2008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0 %</a:t>
                      </a:r>
                      <a:endParaRPr lang="nl-N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25 %</a:t>
                      </a:r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2009 -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2011</a:t>
                      </a:r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0 %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20 %</a:t>
                      </a:r>
                      <a:endParaRPr lang="nl-N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25 %</a:t>
                      </a:r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- 2013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0 %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0 %</a:t>
                      </a:r>
                      <a:endParaRPr lang="nl-N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20 %</a:t>
                      </a:r>
                      <a:endParaRPr lang="nl-N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</a:t>
                      </a:r>
                      <a:r>
                        <a:rPr lang="nl-NL" baseline="0" dirty="0" smtClean="0"/>
                        <a:t> %</a:t>
                      </a:r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2014 - 2015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0 %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4 %</a:t>
                      </a:r>
                      <a:endParaRPr lang="nl-NL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7 %</a:t>
                      </a:r>
                      <a:endParaRPr lang="nl-N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20 %</a:t>
                      </a:r>
                      <a:endParaRPr lang="nl-N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</a:t>
                      </a:r>
                      <a:r>
                        <a:rPr lang="nl-NL" baseline="0" dirty="0" smtClean="0"/>
                        <a:t> %</a:t>
                      </a:r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2016 v2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0 %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 </a:t>
                      </a:r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20 %</a:t>
                      </a:r>
                      <a:endParaRPr lang="nl-N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22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smtClean="0"/>
                        <a:t>%</a:t>
                      </a:r>
                      <a:endParaRPr lang="nl-NL" dirty="0" smtClean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25 %</a:t>
                      </a:r>
                      <a:endParaRPr lang="nl-NL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&lt; 500 km privé kilometers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 emissie auto’s</a:t>
                      </a:r>
                      <a:endParaRPr lang="nl-NL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Lage emissie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Zeer zuinig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Zuinig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Overige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auto’s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22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106078"/>
              </p:ext>
            </p:extLst>
          </p:nvPr>
        </p:nvGraphicFramePr>
        <p:xfrm>
          <a:off x="1687087" y="1317168"/>
          <a:ext cx="6747728" cy="4766736"/>
        </p:xfrm>
        <a:graphic>
          <a:graphicData uri="http://schemas.openxmlformats.org/drawingml/2006/table">
            <a:tbl>
              <a:tblPr firstCol="1" lastRow="1" bandRow="1">
                <a:tableStyleId>{5C22544A-7EE6-4342-B048-85BDC9FD1C3A}</a:tableStyleId>
              </a:tblPr>
              <a:tblGrid>
                <a:gridCol w="982640"/>
                <a:gridCol w="1871100"/>
                <a:gridCol w="116840"/>
                <a:gridCol w="1839190"/>
                <a:gridCol w="1937958"/>
              </a:tblGrid>
              <a:tr h="1846944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&gt; 5000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46944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500 - 5000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10 %</a:t>
                      </a:r>
                      <a:endParaRPr lang="nl-NL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0 - 500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6315">
                <a:tc>
                  <a:txBody>
                    <a:bodyPr/>
                    <a:lstStyle/>
                    <a:p>
                      <a:pPr algn="r"/>
                      <a:endParaRPr lang="nl-NL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0 - 50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50  - 100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&gt;= 100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361980" y="0"/>
            <a:ext cx="8271933" cy="1325563"/>
          </a:xfrm>
        </p:spPr>
        <p:txBody>
          <a:bodyPr/>
          <a:lstStyle/>
          <a:p>
            <a:pPr algn="ctr"/>
            <a:r>
              <a:rPr lang="nl-NL" dirty="0" smtClean="0"/>
              <a:t>Bijtellingsplan Kenteken.TV</a:t>
            </a:r>
            <a:br>
              <a:rPr lang="nl-NL" dirty="0" smtClean="0"/>
            </a:br>
            <a:r>
              <a:rPr lang="nl-NL" dirty="0" smtClean="0"/>
              <a:t>variant A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 rot="16200000">
            <a:off x="-466950" y="3215028"/>
            <a:ext cx="3657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Aantal privé kilometers</a:t>
            </a:r>
            <a:endParaRPr lang="nl-NL" sz="28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3663437" y="6149450"/>
            <a:ext cx="3669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CO2-uitstoot (in gr/km)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126774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438801"/>
              </p:ext>
            </p:extLst>
          </p:nvPr>
        </p:nvGraphicFramePr>
        <p:xfrm>
          <a:off x="1687087" y="1317168"/>
          <a:ext cx="6747728" cy="4766736"/>
        </p:xfrm>
        <a:graphic>
          <a:graphicData uri="http://schemas.openxmlformats.org/drawingml/2006/table">
            <a:tbl>
              <a:tblPr firstCol="1" lastRow="1" bandRow="1">
                <a:tableStyleId>{5C22544A-7EE6-4342-B048-85BDC9FD1C3A}</a:tableStyleId>
              </a:tblPr>
              <a:tblGrid>
                <a:gridCol w="982640"/>
                <a:gridCol w="1871100"/>
                <a:gridCol w="116840"/>
                <a:gridCol w="1839190"/>
                <a:gridCol w="1937958"/>
              </a:tblGrid>
              <a:tr h="1846944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&gt; 5000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10 %</a:t>
                      </a:r>
                      <a:endParaRPr lang="nl-NL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46944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500 - 5000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0 - 500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6315">
                <a:tc>
                  <a:txBody>
                    <a:bodyPr/>
                    <a:lstStyle/>
                    <a:p>
                      <a:pPr algn="r"/>
                      <a:endParaRPr lang="nl-NL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1  - 100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&gt;= 100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361980" y="0"/>
            <a:ext cx="8271933" cy="1325563"/>
          </a:xfrm>
        </p:spPr>
        <p:txBody>
          <a:bodyPr/>
          <a:lstStyle/>
          <a:p>
            <a:pPr algn="ctr"/>
            <a:r>
              <a:rPr lang="nl-NL" dirty="0" smtClean="0"/>
              <a:t>Bijtellingsplan Kenteken.TV</a:t>
            </a:r>
            <a:br>
              <a:rPr lang="nl-NL" dirty="0" smtClean="0"/>
            </a:br>
            <a:r>
              <a:rPr lang="nl-NL" dirty="0" smtClean="0"/>
              <a:t>variant B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 rot="16200000">
            <a:off x="-466950" y="3215028"/>
            <a:ext cx="3657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Aantal privé kilometers</a:t>
            </a:r>
            <a:endParaRPr lang="nl-NL" sz="28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3663437" y="6149450"/>
            <a:ext cx="3669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CO2-uitstoot (in gr/km)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22401061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212</Words>
  <Application>Microsoft Office PowerPoint</Application>
  <PresentationFormat>Breedbeeld</PresentationFormat>
  <Paragraphs>91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Bijtelling 2000 - 2003</vt:lpstr>
      <vt:lpstr>Bijtelling 2008 - 2016</vt:lpstr>
      <vt:lpstr>Bijtellingsplan Kenteken.TV variant A</vt:lpstr>
      <vt:lpstr>Bijtellingsplan Kenteken.TV variant B</vt:lpstr>
    </vt:vector>
  </TitlesOfParts>
  <Company>VWE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Bijtelling 2000</dc:title>
  <dc:creator>Jasper Verweij</dc:creator>
  <cp:lastModifiedBy>Jasper Verweij</cp:lastModifiedBy>
  <cp:revision>17</cp:revision>
  <dcterms:created xsi:type="dcterms:W3CDTF">2014-10-29T19:47:29Z</dcterms:created>
  <dcterms:modified xsi:type="dcterms:W3CDTF">2014-10-31T15:15:40Z</dcterms:modified>
</cp:coreProperties>
</file>